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82" r:id="rId4"/>
    <p:sldId id="270" r:id="rId5"/>
    <p:sldId id="265" r:id="rId6"/>
    <p:sldId id="273" r:id="rId7"/>
    <p:sldId id="285" r:id="rId8"/>
    <p:sldId id="286" r:id="rId9"/>
    <p:sldId id="281" r:id="rId10"/>
    <p:sldId id="283" r:id="rId11"/>
    <p:sldId id="287" r:id="rId12"/>
    <p:sldId id="274" r:id="rId13"/>
    <p:sldId id="288" r:id="rId14"/>
    <p:sldId id="290" r:id="rId15"/>
    <p:sldId id="289" r:id="rId16"/>
    <p:sldId id="291" r:id="rId17"/>
    <p:sldId id="292" r:id="rId18"/>
    <p:sldId id="256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CE"/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 showGuides="1">
      <p:cViewPr>
        <p:scale>
          <a:sx n="88" d="100"/>
          <a:sy n="88" d="100"/>
        </p:scale>
        <p:origin x="312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2022/6/12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2022/6/12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2022/6/12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2022/6/12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2022/6/12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" name="Freeform 6" title="scalloped circle"/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4" name="テキスト ボックス 3"/>
            <p:cNvSpPr txBox="1"/>
            <p:nvPr/>
          </p:nvSpPr>
          <p:spPr>
            <a:xfrm>
              <a:off x="3948573" y="2590471"/>
              <a:ext cx="4294851" cy="16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 err="1">
                  <a:latin typeface="Cooper Black" panose="0208090404030B020404" pitchFamily="18" charset="0"/>
                </a:rPr>
                <a:t>EndTry</a:t>
              </a:r>
              <a:r>
                <a:rPr lang="en-US" altLang="ko-KR" sz="5400" b="1" dirty="0">
                  <a:latin typeface="Cooper Black" panose="0208090404030B020404" pitchFamily="18" charset="0"/>
                </a:rPr>
                <a:t>!</a:t>
              </a:r>
            </a:p>
            <a:p>
              <a:pPr algn="ctr"/>
              <a:r>
                <a:rPr lang="ko-KR" altLang="en-US" b="1" dirty="0">
                  <a:latin typeface="Cooper Black" panose="0208090404030B020404" pitchFamily="18" charset="0"/>
                </a:rPr>
                <a:t>문화생활 공유 플랫폼</a:t>
              </a:r>
              <a:endParaRPr kumimoji="1" lang="ja-JP" altLang="en-US" b="1" dirty="0"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3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</a:t>
              </a:r>
              <a:r>
                <a:rPr kumimoji="1" lang="en-US" altLang="ko-KR" sz="4000" dirty="0">
                  <a:latin typeface="Cooper Black" panose="0208090404030B020404" pitchFamily="18" charset="0"/>
                </a:rPr>
                <a:t>3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4367368" y="3296183"/>
              <a:ext cx="3527903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및 화면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21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140474" y="1328211"/>
            <a:ext cx="11915538" cy="3468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공용 컴포넌트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69893-D361-3592-B5F4-BE7BD35DE835}"/>
              </a:ext>
            </a:extLst>
          </p:cNvPr>
          <p:cNvSpPr txBox="1"/>
          <p:nvPr/>
        </p:nvSpPr>
        <p:spPr>
          <a:xfrm>
            <a:off x="1308588" y="4943932"/>
            <a:ext cx="254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Header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Footer</a:t>
            </a:r>
            <a:endParaRPr kumimoji="1" lang="ko-Kore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21819-8A4A-22C8-B769-401B12E4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88" y="1798260"/>
            <a:ext cx="9571289" cy="531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D5616A-D2FE-1FF9-4907-BF9E8089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89" y="2826064"/>
            <a:ext cx="9571289" cy="1621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127880-FB88-22BF-D7A7-70C96AA99D1B}"/>
              </a:ext>
            </a:extLst>
          </p:cNvPr>
          <p:cNvSpPr txBox="1"/>
          <p:nvPr/>
        </p:nvSpPr>
        <p:spPr>
          <a:xfrm>
            <a:off x="1308588" y="5490891"/>
            <a:ext cx="9284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400" dirty="0"/>
              <a:t>Header</a:t>
            </a:r>
            <a:r>
              <a:rPr lang="ko-Kore-KR" altLang="en-US" sz="1400" dirty="0"/>
              <a:t>와</a:t>
            </a:r>
            <a:r>
              <a:rPr lang="ko-KR" altLang="en-US" sz="1400" dirty="0"/>
              <a:t> </a:t>
            </a:r>
            <a:r>
              <a:rPr lang="en-US" altLang="ko-KR" sz="1400" dirty="0"/>
              <a:t>Footer</a:t>
            </a:r>
            <a:r>
              <a:rPr lang="ko-KR" altLang="en-US" sz="1400" dirty="0"/>
              <a:t>는 로그인 페이지를 제외한 모든 페이지에 항상 위치함</a:t>
            </a:r>
            <a:r>
              <a:rPr lang="en-US" altLang="ko-KR" sz="1400" dirty="0"/>
              <a:t>.</a:t>
            </a:r>
            <a:endParaRPr lang="en-US" altLang="ko-Kore-KR" sz="1400" dirty="0"/>
          </a:p>
          <a:p>
            <a:r>
              <a:rPr lang="en-US" altLang="ko-Kore-KR" sz="1400" dirty="0"/>
              <a:t>Header </a:t>
            </a:r>
            <a:r>
              <a:rPr lang="ko-KR" altLang="en-US" sz="1400" dirty="0"/>
              <a:t>는 </a:t>
            </a:r>
            <a:r>
              <a:rPr lang="en-US" altLang="ko-KR" sz="1400" dirty="0"/>
              <a:t>navigation</a:t>
            </a:r>
            <a:r>
              <a:rPr lang="ko-KR" altLang="en-US" sz="1400" dirty="0"/>
              <a:t>의 역할을 수행하며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CSS</a:t>
            </a:r>
            <a:r>
              <a:rPr lang="ko-KR" altLang="en-US" sz="1400" dirty="0"/>
              <a:t>에서 </a:t>
            </a:r>
            <a:r>
              <a:rPr lang="en-US" altLang="ko-KR" sz="1400" dirty="0"/>
              <a:t>“display: ‘fix’”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활용하여 항상 상단에 떠 있을 수 있게 하였음</a:t>
            </a:r>
            <a:r>
              <a:rPr lang="en-US" altLang="ko-KR" sz="1400" dirty="0"/>
              <a:t>.</a:t>
            </a:r>
          </a:p>
          <a:p>
            <a:r>
              <a:rPr kumimoji="1" lang="en-US" altLang="ko-Kore-KR" sz="1400" dirty="0"/>
              <a:t>Footer</a:t>
            </a:r>
            <a:r>
              <a:rPr lang="ko-KR" altLang="en-US" sz="1400" dirty="0"/>
              <a:t>에는 회사에 대한 정보 등을 포함하고 있음</a:t>
            </a:r>
            <a:r>
              <a:rPr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007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4011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  <a:r>
              <a:rPr lang="ko-KR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 페이지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E08074-55F4-8C89-8250-0D6780E09301}"/>
              </a:ext>
            </a:extLst>
          </p:cNvPr>
          <p:cNvGrpSpPr/>
          <p:nvPr/>
        </p:nvGrpSpPr>
        <p:grpSpPr>
          <a:xfrm>
            <a:off x="7145054" y="353629"/>
            <a:ext cx="4194082" cy="6150741"/>
            <a:chOff x="6957394" y="292100"/>
            <a:chExt cx="4267654" cy="645141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54989B-7587-7A1A-88AE-B72ABF4B4A99}"/>
                </a:ext>
              </a:extLst>
            </p:cNvPr>
            <p:cNvGrpSpPr/>
            <p:nvPr/>
          </p:nvGrpSpPr>
          <p:grpSpPr>
            <a:xfrm>
              <a:off x="6957395" y="292100"/>
              <a:ext cx="4267653" cy="4458579"/>
              <a:chOff x="6221671" y="397200"/>
              <a:chExt cx="5688942" cy="592203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CD49638-74B1-E458-C538-13B7718BD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1671" y="397200"/>
                <a:ext cx="5686549" cy="3143398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D29CBBF-7C0A-8465-5DC3-887964EF7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671" y="3490570"/>
                <a:ext cx="5688942" cy="2828668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97DA4F-771D-8DB0-407C-51F4BE543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7394" y="4687613"/>
              <a:ext cx="4265857" cy="205590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84F265-6E93-0D32-3A75-D73C9B3C9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16" y="4258431"/>
            <a:ext cx="2880126" cy="2026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F69893-D361-3592-B5F4-BE7BD35DE835}"/>
              </a:ext>
            </a:extLst>
          </p:cNvPr>
          <p:cNvSpPr txBox="1"/>
          <p:nvPr/>
        </p:nvSpPr>
        <p:spPr>
          <a:xfrm>
            <a:off x="3550439" y="4794754"/>
            <a:ext cx="2543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Js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코드를</a:t>
            </a:r>
            <a:r>
              <a:rPr kumimoji="1" lang="ko-KR" altLang="en-US" sz="1400" dirty="0"/>
              <a:t> 이용해 상위 프로모션 페이지가 자동으로 넘어가게 하여 많은 유저들이 광고를 접할 수 있게 함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2718-F1B2-046D-7B0A-D603DA0292F0}"/>
              </a:ext>
            </a:extLst>
          </p:cNvPr>
          <p:cNvSpPr txBox="1"/>
          <p:nvPr/>
        </p:nvSpPr>
        <p:spPr>
          <a:xfrm>
            <a:off x="578832" y="2019913"/>
            <a:ext cx="51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처음에 보이는 페이지로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ko-KR" altLang="en-US" dirty="0"/>
              <a:t>프로모션 페이지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검색창</a:t>
            </a:r>
            <a:r>
              <a:rPr lang="en-US" altLang="ko-KR" dirty="0"/>
              <a:t>,</a:t>
            </a:r>
            <a:r>
              <a:rPr lang="ko-KR" altLang="en-US" dirty="0"/>
              <a:t> 예약한 이벤트목록</a:t>
            </a:r>
            <a:r>
              <a:rPr lang="en-US" altLang="ko-KR" dirty="0"/>
              <a:t>,</a:t>
            </a:r>
          </a:p>
          <a:p>
            <a:r>
              <a:rPr kumimoji="1" lang="ko-KR" altLang="en-US" dirty="0"/>
              <a:t>추천 이벤트 목록의 순으로 구성되어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270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로그인 페이지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2718-F1B2-046D-7B0A-D603DA0292F0}"/>
              </a:ext>
            </a:extLst>
          </p:cNvPr>
          <p:cNvSpPr txBox="1"/>
          <p:nvPr/>
        </p:nvSpPr>
        <p:spPr>
          <a:xfrm>
            <a:off x="441816" y="2046835"/>
            <a:ext cx="51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페이지는 기능에 집중하기 위해 심플하게 구성되었음</a:t>
            </a:r>
            <a:r>
              <a:rPr kumimoji="1" lang="en-US" altLang="ko-KR" dirty="0"/>
              <a:t>.</a:t>
            </a:r>
          </a:p>
          <a:p>
            <a:endParaRPr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45C6A-55C4-50D6-DA26-FB7BA303A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7" r="22470"/>
          <a:stretch/>
        </p:blipFill>
        <p:spPr>
          <a:xfrm>
            <a:off x="6464683" y="1400126"/>
            <a:ext cx="5324108" cy="40577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9531A-3623-1391-5E42-FC17204BB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91"/>
          <a:stretch/>
        </p:blipFill>
        <p:spPr>
          <a:xfrm>
            <a:off x="441816" y="2831930"/>
            <a:ext cx="5330092" cy="1611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F4CC02-5DD3-8598-E1A1-DE24EDCE189F}"/>
              </a:ext>
            </a:extLst>
          </p:cNvPr>
          <p:cNvSpPr txBox="1"/>
          <p:nvPr/>
        </p:nvSpPr>
        <p:spPr>
          <a:xfrm>
            <a:off x="441816" y="4792332"/>
            <a:ext cx="51467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폼태그를 사용하여 제작하였으며</a:t>
            </a:r>
            <a:r>
              <a:rPr kumimoji="1" lang="en-US" altLang="ko-KR" dirty="0"/>
              <a:t>,</a:t>
            </a:r>
            <a:endParaRPr lang="en-US" altLang="ko-KR" dirty="0"/>
          </a:p>
          <a:p>
            <a:r>
              <a:rPr kumimoji="1" lang="ko-KR" altLang="en-US" dirty="0"/>
              <a:t>각각의 </a:t>
            </a:r>
            <a:r>
              <a:rPr kumimoji="1" lang="en-US" altLang="ko-KR" dirty="0"/>
              <a:t>input tag</a:t>
            </a:r>
            <a:r>
              <a:rPr kumimoji="1" lang="ko-KR" altLang="en-US" dirty="0"/>
              <a:t> 마다 적절한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을 사용하였음</a:t>
            </a:r>
            <a:r>
              <a:rPr kumimoji="1" lang="en-US" altLang="ko-KR" dirty="0"/>
              <a:t>.</a:t>
            </a:r>
          </a:p>
          <a:p>
            <a:endParaRPr lang="en-US" altLang="ko-Kore-KR" sz="1400" dirty="0"/>
          </a:p>
          <a:p>
            <a:r>
              <a:rPr kumimoji="1" lang="en-US" altLang="ko-Kore-KR" sz="1400" dirty="0"/>
              <a:t>*</a:t>
            </a:r>
            <a:r>
              <a:rPr kumimoji="1" lang="ko-KR" altLang="en-US" sz="1400" dirty="0"/>
              <a:t>완료 버튼의 경우</a:t>
            </a:r>
            <a:r>
              <a:rPr lang="ko-KR" altLang="en-US" sz="1400" dirty="0"/>
              <a:t> 원래 로그인 처리를 해야 하지만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프론트 상의 구현이므로 연결처리만 해 두었습니다</a:t>
            </a:r>
            <a:r>
              <a:rPr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34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프로필 페이지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2718-F1B2-046D-7B0A-D603DA0292F0}"/>
              </a:ext>
            </a:extLst>
          </p:cNvPr>
          <p:cNvSpPr txBox="1"/>
          <p:nvPr/>
        </p:nvSpPr>
        <p:spPr>
          <a:xfrm>
            <a:off x="441816" y="2897859"/>
            <a:ext cx="5146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프로필사진</a:t>
            </a:r>
            <a:r>
              <a:rPr lang="en-US" altLang="ko-KR" dirty="0"/>
              <a:t>,</a:t>
            </a:r>
            <a:r>
              <a:rPr lang="ko-KR" altLang="en-US" dirty="0"/>
              <a:t> 이름</a:t>
            </a:r>
            <a:r>
              <a:rPr lang="en-US" altLang="ko-KR" dirty="0"/>
              <a:t>,</a:t>
            </a:r>
            <a:r>
              <a:rPr lang="ko-KR" altLang="en-US" dirty="0"/>
              <a:t> 예약횟수</a:t>
            </a:r>
            <a:r>
              <a:rPr lang="en-US" altLang="ko-KR" dirty="0"/>
              <a:t>,</a:t>
            </a:r>
            <a:r>
              <a:rPr lang="ko-KR" altLang="en-US" dirty="0"/>
              <a:t> 선호하는 태그를 관리할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선호태그를 기반으로 추천이 이루어짐</a:t>
            </a:r>
            <a:r>
              <a:rPr lang="en-US" altLang="ko-KR" dirty="0"/>
              <a:t>.</a:t>
            </a:r>
          </a:p>
          <a:p>
            <a:endParaRPr kumimoji="1" lang="en-US" altLang="ko-Kore-KR" dirty="0"/>
          </a:p>
          <a:p>
            <a:r>
              <a:rPr lang="ko-KR" altLang="en-US" dirty="0"/>
              <a:t>내가 예약한 장소를 확인하여 관리할 수 있고</a:t>
            </a:r>
            <a:r>
              <a:rPr lang="en-US" altLang="ko-KR" dirty="0"/>
              <a:t>,</a:t>
            </a:r>
          </a:p>
          <a:p>
            <a:r>
              <a:rPr kumimoji="1" lang="ko-KR" altLang="en-US" dirty="0" err="1"/>
              <a:t>좋아요한</a:t>
            </a:r>
            <a:r>
              <a:rPr kumimoji="1" lang="ko-KR" altLang="en-US" dirty="0"/>
              <a:t> 장소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이전에 방문했던 장소를 확인해 볼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1465B6-AEDC-F4AE-62BF-DAE617A23CF2}"/>
              </a:ext>
            </a:extLst>
          </p:cNvPr>
          <p:cNvGrpSpPr/>
          <p:nvPr/>
        </p:nvGrpSpPr>
        <p:grpSpPr>
          <a:xfrm>
            <a:off x="6767424" y="775969"/>
            <a:ext cx="4845744" cy="5085970"/>
            <a:chOff x="0" y="59266"/>
            <a:chExt cx="12192000" cy="127964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4501DEF-6A02-5645-CF23-5171508D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9266"/>
              <a:ext cx="12192000" cy="67394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5877D5-39C6-1B1A-948D-5DA38981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768146"/>
              <a:ext cx="12192000" cy="6087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아이템 상세 페이지</a:t>
            </a:r>
            <a:endParaRPr kumimoji="1" lang="ja-JP" altLang="en-US" sz="44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2718-F1B2-046D-7B0A-D603DA0292F0}"/>
              </a:ext>
            </a:extLst>
          </p:cNvPr>
          <p:cNvSpPr txBox="1"/>
          <p:nvPr/>
        </p:nvSpPr>
        <p:spPr>
          <a:xfrm>
            <a:off x="549039" y="3263508"/>
            <a:ext cx="51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해당 부분의 좋아요 버튼</a:t>
            </a:r>
            <a:r>
              <a:rPr kumimoji="1" lang="en-US" altLang="ko-KR" dirty="0"/>
              <a:t>(</a:t>
            </a:r>
            <a:r>
              <a:rPr kumimoji="1" lang="ko-KR" altLang="en-US" dirty="0"/>
              <a:t>하트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구현하기 위해 아래와 같은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</a:t>
            </a:r>
            <a:r>
              <a:rPr lang="ko-KR" altLang="en-US" dirty="0"/>
              <a:t>코드를 사용하였음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4CC02-5DD3-8598-E1A1-DE24EDCE189F}"/>
              </a:ext>
            </a:extLst>
          </p:cNvPr>
          <p:cNvSpPr txBox="1"/>
          <p:nvPr/>
        </p:nvSpPr>
        <p:spPr>
          <a:xfrm>
            <a:off x="549039" y="5758865"/>
            <a:ext cx="5146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코드를 통해 </a:t>
            </a:r>
            <a:r>
              <a:rPr lang="ko-KR" altLang="en-US" sz="1400" dirty="0" err="1"/>
              <a:t>좋아요가</a:t>
            </a:r>
            <a:r>
              <a:rPr lang="ko-KR" altLang="en-US" sz="1400" dirty="0"/>
              <a:t> 눌러져 있는 상태에서 클릭하면 취소를</a:t>
            </a:r>
            <a:r>
              <a:rPr lang="en-US" altLang="ko-KR" sz="1400" dirty="0"/>
              <a:t>,</a:t>
            </a:r>
            <a:r>
              <a:rPr lang="ko-KR" altLang="en-US" sz="1400" dirty="0"/>
              <a:t> 취소된 상태에서 누르면 켜지는 이미지로 교체되게 설정하였음</a:t>
            </a:r>
            <a:r>
              <a:rPr lang="en-US" altLang="ko-KR" sz="1400" dirty="0"/>
              <a:t>.</a:t>
            </a:r>
            <a:endParaRPr kumimoji="1" lang="ko-Kore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8391E7-04FB-8A12-5119-B640DDA69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70"/>
          <a:stretch/>
        </p:blipFill>
        <p:spPr>
          <a:xfrm>
            <a:off x="7767817" y="284406"/>
            <a:ext cx="3062366" cy="62891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2C2251-386C-9A49-BB3F-EF207930A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2"/>
          <a:stretch/>
        </p:blipFill>
        <p:spPr>
          <a:xfrm>
            <a:off x="987534" y="4024138"/>
            <a:ext cx="3888890" cy="1618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235B25-A920-F070-389D-A53E69F0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34" y="1587970"/>
            <a:ext cx="4272558" cy="15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아이템 예약 페이지</a:t>
            </a:r>
            <a:endParaRPr kumimoji="1" lang="ja-JP" altLang="en-US" sz="44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5D0523-1C9D-97A4-FCED-3A21BB17AA39}"/>
              </a:ext>
            </a:extLst>
          </p:cNvPr>
          <p:cNvGrpSpPr/>
          <p:nvPr/>
        </p:nvGrpSpPr>
        <p:grpSpPr>
          <a:xfrm>
            <a:off x="6422133" y="696383"/>
            <a:ext cx="5301494" cy="5465234"/>
            <a:chOff x="0" y="59266"/>
            <a:chExt cx="12192000" cy="125685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E6C43D-477B-1070-C80A-46571A5C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9266"/>
              <a:ext cx="12192000" cy="67394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57C40-F627-A4D4-C6A9-C1871479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794291"/>
              <a:ext cx="12192000" cy="583353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E805F7D-2BC3-06C2-7BAA-A6504F61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38" y="1772557"/>
            <a:ext cx="5045529" cy="2728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570566-1279-B8B3-B69E-03A27582D7A6}"/>
              </a:ext>
            </a:extLst>
          </p:cNvPr>
          <p:cNvSpPr txBox="1"/>
          <p:nvPr/>
        </p:nvSpPr>
        <p:spPr>
          <a:xfrm>
            <a:off x="724338" y="5013317"/>
            <a:ext cx="51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달력은 자바스크립트를 활용하여</a:t>
            </a:r>
            <a:endParaRPr kumimoji="1" lang="en-US" altLang="ko-KR" dirty="0"/>
          </a:p>
          <a:p>
            <a:r>
              <a:rPr lang="ko-KR" altLang="en-US" dirty="0"/>
              <a:t>디폴트로는 오늘이 선택되게</a:t>
            </a:r>
            <a:r>
              <a:rPr lang="en-US" altLang="ko-KR" dirty="0"/>
              <a:t>,</a:t>
            </a:r>
          </a:p>
          <a:p>
            <a:r>
              <a:rPr kumimoji="1" lang="ko-KR" altLang="en-US" dirty="0"/>
              <a:t>그리고 선택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좌측의 큰 달력의 날짜가 변경되게 설정하였음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934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이벤트 페이지</a:t>
            </a:r>
            <a:endParaRPr kumimoji="1" lang="ja-JP" altLang="en-US" sz="44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70566-1279-B8B3-B69E-03A27582D7A6}"/>
              </a:ext>
            </a:extLst>
          </p:cNvPr>
          <p:cNvSpPr txBox="1"/>
          <p:nvPr/>
        </p:nvSpPr>
        <p:spPr>
          <a:xfrm>
            <a:off x="764056" y="3429000"/>
            <a:ext cx="51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이벤트 페이지에서</a:t>
            </a:r>
            <a:endParaRPr kumimoji="1" lang="en-US" altLang="ko-KR" dirty="0"/>
          </a:p>
          <a:p>
            <a:r>
              <a:rPr lang="ko-KR" altLang="en-US" dirty="0"/>
              <a:t>현재 진행 중인 이벤트와 종료된 이벤트를 </a:t>
            </a:r>
            <a:endParaRPr lang="en-US" altLang="ko-KR" dirty="0"/>
          </a:p>
          <a:p>
            <a:r>
              <a:rPr lang="ko-KR" altLang="en-US" dirty="0"/>
              <a:t>확인 할 수 있음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4615E-FCA4-7FA5-2B40-59A7AD3C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08" y="360471"/>
            <a:ext cx="3043177" cy="62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</p:spPr>
      </p:pic>
      <p:sp>
        <p:nvSpPr>
          <p:cNvPr id="5" name="テキスト ボックス 4"/>
          <p:cNvSpPr txBox="1"/>
          <p:nvPr/>
        </p:nvSpPr>
        <p:spPr>
          <a:xfrm>
            <a:off x="1954192" y="2705725"/>
            <a:ext cx="8283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 </a:t>
            </a:r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  <a:sym typeface="Wingdings" panose="05000000000000000000" pitchFamily="2" charset="2"/>
              </a:rPr>
              <a:t>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pic>
        <p:nvPicPr>
          <p:cNvPr id="7" name="그래픽 6" descr="아이스크림">
            <a:extLst>
              <a:ext uri="{FF2B5EF4-FFF2-40B4-BE49-F238E27FC236}">
                <a16:creationId xmlns:a16="http://schemas.microsoft.com/office/drawing/2014/main" id="{10C07021-4A03-419B-BCDA-2772374A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660" y="243839"/>
            <a:ext cx="1066800" cy="1066800"/>
          </a:xfrm>
          <a:prstGeom prst="rect">
            <a:avLst/>
          </a:prstGeom>
        </p:spPr>
      </p:pic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2565C05E-DE80-4223-8A55-CCC579E607DD}"/>
              </a:ext>
            </a:extLst>
          </p:cNvPr>
          <p:cNvSpPr txBox="1"/>
          <p:nvPr/>
        </p:nvSpPr>
        <p:spPr>
          <a:xfrm>
            <a:off x="1249436" y="294976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kumimoji="1" lang="ja-JP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4AF14-C421-4C0B-B402-38AF13FCF257}"/>
              </a:ext>
            </a:extLst>
          </p:cNvPr>
          <p:cNvGrpSpPr/>
          <p:nvPr/>
        </p:nvGrpSpPr>
        <p:grpSpPr>
          <a:xfrm>
            <a:off x="2908699" y="1962703"/>
            <a:ext cx="5486523" cy="739416"/>
            <a:chOff x="2908699" y="1962703"/>
            <a:chExt cx="5486523" cy="739416"/>
          </a:xfrm>
        </p:grpSpPr>
        <p:grpSp>
          <p:nvGrpSpPr>
            <p:cNvPr id="17" name="グループ化 3">
              <a:extLst>
                <a:ext uri="{FF2B5EF4-FFF2-40B4-BE49-F238E27FC236}">
                  <a16:creationId xmlns:a16="http://schemas.microsoft.com/office/drawing/2014/main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18" name="正方形/長方形 1">
                <a:extLst>
                  <a:ext uri="{FF2B5EF4-FFF2-40B4-BE49-F238E27FC236}">
                    <a16:creationId xmlns:a16="http://schemas.microsoft.com/office/drawing/2014/main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正方形/長方形 2">
                <a:extLst>
                  <a:ext uri="{FF2B5EF4-FFF2-40B4-BE49-F238E27FC236}">
                    <a16:creationId xmlns:a16="http://schemas.microsoft.com/office/drawing/2014/main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2" name="テキスト ボックス 2">
              <a:extLst>
                <a:ext uri="{FF2B5EF4-FFF2-40B4-BE49-F238E27FC236}">
                  <a16:creationId xmlns:a16="http://schemas.microsoft.com/office/drawing/2014/main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3385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서비스 소개서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テキスト ボックス 2">
              <a:extLst>
                <a:ext uri="{FF2B5EF4-FFF2-40B4-BE49-F238E27FC236}">
                  <a16:creationId xmlns:a16="http://schemas.microsoft.com/office/drawing/2014/main" id="{1DFD410D-9D4D-477B-84B9-FD6CC7E65203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5E2252-3FE7-4A01-9C4D-FBB137CE5CE3}"/>
              </a:ext>
            </a:extLst>
          </p:cNvPr>
          <p:cNvGrpSpPr/>
          <p:nvPr/>
        </p:nvGrpSpPr>
        <p:grpSpPr>
          <a:xfrm>
            <a:off x="2908699" y="3273343"/>
            <a:ext cx="5486523" cy="739416"/>
            <a:chOff x="2908699" y="1962703"/>
            <a:chExt cx="5486523" cy="739416"/>
          </a:xfrm>
        </p:grpSpPr>
        <p:grpSp>
          <p:nvGrpSpPr>
            <p:cNvPr id="21" name="グループ化 3">
              <a:extLst>
                <a:ext uri="{FF2B5EF4-FFF2-40B4-BE49-F238E27FC236}">
                  <a16:creationId xmlns:a16="http://schemas.microsoft.com/office/drawing/2014/main" id="{C21FE36B-EE35-47A5-BC1F-E3A92FB46A52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8DFB7CF8-83E8-4253-AB50-BCEFA5781AF7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25" name="正方形/長方形 2">
                <a:extLst>
                  <a:ext uri="{FF2B5EF4-FFF2-40B4-BE49-F238E27FC236}">
                    <a16:creationId xmlns:a16="http://schemas.microsoft.com/office/drawing/2014/main" id="{D2B85255-DF5E-41F8-826D-8FC2FD7600DE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2" name="テキスト ボックス 2">
              <a:extLst>
                <a:ext uri="{FF2B5EF4-FFF2-40B4-BE49-F238E27FC236}">
                  <a16:creationId xmlns:a16="http://schemas.microsoft.com/office/drawing/2014/main" id="{7C5452B1-2D75-493F-9503-02459663D8FA}"/>
                </a:ext>
              </a:extLst>
            </p:cNvPr>
            <p:cNvSpPr txBox="1"/>
            <p:nvPr/>
          </p:nvSpPr>
          <p:spPr>
            <a:xfrm>
              <a:off x="4092939" y="2003866"/>
              <a:ext cx="28857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서비스 구조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テキスト ボックス 2">
              <a:extLst>
                <a:ext uri="{FF2B5EF4-FFF2-40B4-BE49-F238E27FC236}">
                  <a16:creationId xmlns:a16="http://schemas.microsoft.com/office/drawing/2014/main" id="{C3F1B0B0-F92A-476F-9EB9-285A7BF4F81E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3FEFD9-23A1-4780-AC5A-C5398858A31D}"/>
              </a:ext>
            </a:extLst>
          </p:cNvPr>
          <p:cNvGrpSpPr/>
          <p:nvPr/>
        </p:nvGrpSpPr>
        <p:grpSpPr>
          <a:xfrm>
            <a:off x="2908699" y="4536806"/>
            <a:ext cx="5486523" cy="739416"/>
            <a:chOff x="2908699" y="1962703"/>
            <a:chExt cx="5486523" cy="739416"/>
          </a:xfrm>
        </p:grpSpPr>
        <p:grpSp>
          <p:nvGrpSpPr>
            <p:cNvPr id="27" name="グループ化 3">
              <a:extLst>
                <a:ext uri="{FF2B5EF4-FFF2-40B4-BE49-F238E27FC236}">
                  <a16:creationId xmlns:a16="http://schemas.microsoft.com/office/drawing/2014/main" id="{526564AA-00EF-458B-AE3C-8DF29377F6A7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30" name="正方形/長方形 1">
                <a:extLst>
                  <a:ext uri="{FF2B5EF4-FFF2-40B4-BE49-F238E27FC236}">
                    <a16:creationId xmlns:a16="http://schemas.microsoft.com/office/drawing/2014/main" id="{B73B3D1D-AE67-44BC-AAA4-AEBF5B020B9D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正方形/長方形 2">
                <a:extLst>
                  <a:ext uri="{FF2B5EF4-FFF2-40B4-BE49-F238E27FC236}">
                    <a16:creationId xmlns:a16="http://schemas.microsoft.com/office/drawing/2014/main" id="{22A727A6-E94D-45B3-8A18-33CD4103EDB7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F88B1DA-B989-4AAA-992B-8F8CFB28AA07}"/>
                </a:ext>
              </a:extLst>
            </p:cNvPr>
            <p:cNvSpPr txBox="1"/>
            <p:nvPr/>
          </p:nvSpPr>
          <p:spPr>
            <a:xfrm>
              <a:off x="4092939" y="2003866"/>
              <a:ext cx="30861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코드 및 화면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テキスト ボックス 2">
              <a:extLst>
                <a:ext uri="{FF2B5EF4-FFF2-40B4-BE49-F238E27FC236}">
                  <a16:creationId xmlns:a16="http://schemas.microsoft.com/office/drawing/2014/main" id="{54D76491-3F7E-4FB6-AB13-769EFC12EB8F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45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해양, 실외, 자연이(가) 표시된 사진&#10;&#10;자동 생성된 설명">
            <a:extLst>
              <a:ext uri="{FF2B5EF4-FFF2-40B4-BE49-F238E27FC236}">
                <a16:creationId xmlns:a16="http://schemas.microsoft.com/office/drawing/2014/main" id="{381F6490-137C-46E9-AC9C-8A5CEB62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99" y="0"/>
            <a:ext cx="12201392" cy="6863283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1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4181475" y="3296183"/>
              <a:ext cx="3899687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소개서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46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소개글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43759-6AC7-38FA-4390-2B26B869B5C1}"/>
              </a:ext>
            </a:extLst>
          </p:cNvPr>
          <p:cNvSpPr txBox="1"/>
          <p:nvPr/>
        </p:nvSpPr>
        <p:spPr>
          <a:xfrm>
            <a:off x="2293882" y="2874488"/>
            <a:ext cx="7604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년간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코로나로 인해 많은 것이 변화했습니다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algn="ctr"/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여러가지 것들이 많이 변화했지만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algn="ctr"/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외부활동이 주였던 문화생활이 많이 변화했습니다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코로나가 끝나고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End),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다시 이전의 문화 생활을 시도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try)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명단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Entry)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공유하는 “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웹”플랫폼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EndTry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입니다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4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"/>
          <p:cNvSpPr>
            <a:spLocks noEditPoints="1"/>
          </p:cNvSpPr>
          <p:nvPr/>
        </p:nvSpPr>
        <p:spPr bwMode="auto">
          <a:xfrm>
            <a:off x="0" y="325559"/>
            <a:ext cx="12192000" cy="6382581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ja-JP" altLang="en-US" noProof="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3">
            <a:extLst>
              <a:ext uri="{FF2B5EF4-FFF2-40B4-BE49-F238E27FC236}">
                <a16:creationId xmlns:a16="http://schemas.microsoft.com/office/drawing/2014/main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2">
              <a:extLst>
                <a:ext uri="{FF2B5EF4-FFF2-40B4-BE49-F238E27FC236}">
                  <a16:creationId xmlns:a16="http://schemas.microsoft.com/office/drawing/2014/main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76F2B-DE35-7817-0D5C-F1BA46C938CA}"/>
              </a:ext>
            </a:extLst>
          </p:cNvPr>
          <p:cNvSpPr txBox="1"/>
          <p:nvPr/>
        </p:nvSpPr>
        <p:spPr>
          <a:xfrm>
            <a:off x="2291255" y="2362687"/>
            <a:ext cx="7609490" cy="2308324"/>
          </a:xfrm>
          <a:prstGeom prst="rect">
            <a:avLst/>
          </a:prstGeom>
          <a:solidFill>
            <a:srgbClr val="00B9CE">
              <a:alpha val="3686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코로나로 인해 많은 것들이 바뀌었고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이전에는 다양한 종류의 문화생활들이 있었지만 실외 활동이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힘들어짐에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따라 활동적인 문화 생활 보다는 정적인 문화 생활이 크게 발전했습니다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그러나 전체적인 문화생활의 시장이나 움직임은 많이 축소 되었습니다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29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실외 마스크 착용 지침이 해제 되었고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점차 일상으로 돌아갈 준비를 하고 있습니다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이에 따라 코로나 이전에 즐겼던 외부 문화생활을 활성화하고 더 나아가 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문화 생활을 관리하는 서비스를 만들고자 하였습니다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16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B58D08D-CEF5-4877-90FF-475994BFFD48}"/>
              </a:ext>
            </a:extLst>
          </p:cNvPr>
          <p:cNvSpPr/>
          <p:nvPr/>
        </p:nvSpPr>
        <p:spPr>
          <a:xfrm>
            <a:off x="181864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555F27-66D4-4836-8EB4-019EC12E12C9}"/>
              </a:ext>
            </a:extLst>
          </p:cNvPr>
          <p:cNvSpPr/>
          <p:nvPr/>
        </p:nvSpPr>
        <p:spPr>
          <a:xfrm>
            <a:off x="493268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5A46DE-5B32-480A-8BA4-8BA3E234156C}"/>
              </a:ext>
            </a:extLst>
          </p:cNvPr>
          <p:cNvSpPr/>
          <p:nvPr/>
        </p:nvSpPr>
        <p:spPr>
          <a:xfrm>
            <a:off x="804672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A2D5D-F431-465E-B2AD-921064A61FF7}"/>
              </a:ext>
            </a:extLst>
          </p:cNvPr>
          <p:cNvSpPr txBox="1"/>
          <p:nvPr/>
        </p:nvSpPr>
        <p:spPr>
          <a:xfrm>
            <a:off x="2082069" y="4542115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 태그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D3427-A810-4B7E-8CEA-0B83D789F1A0}"/>
              </a:ext>
            </a:extLst>
          </p:cNvPr>
          <p:cNvSpPr txBox="1"/>
          <p:nvPr/>
        </p:nvSpPr>
        <p:spPr>
          <a:xfrm>
            <a:off x="5189341" y="4542115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활동기반 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6E79F-9901-46F5-BFF9-75770AF8FB10}"/>
              </a:ext>
            </a:extLst>
          </p:cNvPr>
          <p:cNvSpPr txBox="1"/>
          <p:nvPr/>
        </p:nvSpPr>
        <p:spPr>
          <a:xfrm>
            <a:off x="8220025" y="454211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게이피미케이션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BE988-E2D9-4615-AE71-5AA226B8C1EA}"/>
              </a:ext>
            </a:extLst>
          </p:cNvPr>
          <p:cNvSpPr txBox="1"/>
          <p:nvPr/>
        </p:nvSpPr>
        <p:spPr>
          <a:xfrm>
            <a:off x="1940361" y="4942225"/>
            <a:ext cx="2204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#</a:t>
            </a:r>
            <a:r>
              <a:rPr lang="ko-KR" altLang="en-US" sz="1200" dirty="0"/>
              <a:t>활동적 </a:t>
            </a:r>
            <a:r>
              <a:rPr lang="en-US" altLang="ko-KR" sz="1200" dirty="0"/>
              <a:t>#</a:t>
            </a:r>
            <a:r>
              <a:rPr lang="ko-KR" altLang="en-US" sz="1200" dirty="0"/>
              <a:t>전시회 등 다양한 태그를 통해 아이템을 분류하고 이에 맞춘 추천을 진행합니다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A6F40-0C4D-41A4-AEF3-140FFDB8FEF3}"/>
              </a:ext>
            </a:extLst>
          </p:cNvPr>
          <p:cNvSpPr txBox="1"/>
          <p:nvPr/>
        </p:nvSpPr>
        <p:spPr>
          <a:xfrm>
            <a:off x="5028575" y="4942224"/>
            <a:ext cx="220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유저가 최근 방문한 문화생활의 종류</a:t>
            </a:r>
            <a:r>
              <a:rPr lang="en-US" altLang="ko-KR" sz="1200" dirty="0"/>
              <a:t>, </a:t>
            </a:r>
            <a:r>
              <a:rPr lang="ko-KR" altLang="en-US" sz="1200" dirty="0"/>
              <a:t>위치를 기반으로 추천해줍니다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D32B31-2EFE-4749-AE59-C6B7C208C693}"/>
              </a:ext>
            </a:extLst>
          </p:cNvPr>
          <p:cNvSpPr txBox="1"/>
          <p:nvPr/>
        </p:nvSpPr>
        <p:spPr>
          <a:xfrm>
            <a:off x="8116789" y="4942223"/>
            <a:ext cx="220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문화생활을 추천하는 것을 넘어서 유저가 서비스 내에서 흥미를 느낄 수 있도록 다양한 </a:t>
            </a:r>
            <a:r>
              <a:rPr lang="ko-KR" altLang="en-US" sz="1200" dirty="0" err="1"/>
              <a:t>게이미피케이션</a:t>
            </a:r>
            <a:r>
              <a:rPr lang="ko-KR" altLang="en-US" sz="1200" dirty="0"/>
              <a:t> 적인 요소를 함께 고민하고 서비스 내에 추가하는 것을 목표로 합니다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래픽 5" descr="고객 리뷰">
            <a:extLst>
              <a:ext uri="{FF2B5EF4-FFF2-40B4-BE49-F238E27FC236}">
                <a16:creationId xmlns:a16="http://schemas.microsoft.com/office/drawing/2014/main" id="{9344ED76-163E-4503-9218-C21547121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7163" y="2649886"/>
            <a:ext cx="1200328" cy="1200328"/>
          </a:xfrm>
          <a:prstGeom prst="rect">
            <a:avLst/>
          </a:prstGeom>
        </p:spPr>
      </p:pic>
      <p:pic>
        <p:nvPicPr>
          <p:cNvPr id="19" name="그래픽 18" descr="비즈니스 성장">
            <a:extLst>
              <a:ext uri="{FF2B5EF4-FFF2-40B4-BE49-F238E27FC236}">
                <a16:creationId xmlns:a16="http://schemas.microsoft.com/office/drawing/2014/main" id="{68D0B07E-1ECC-4D69-9DF0-4D21E8B55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401" y="2649886"/>
            <a:ext cx="1200328" cy="1200328"/>
          </a:xfrm>
          <a:prstGeom prst="rect">
            <a:avLst/>
          </a:prstGeom>
        </p:spPr>
      </p:pic>
      <p:pic>
        <p:nvPicPr>
          <p:cNvPr id="26" name="그래픽 25" descr="연결">
            <a:extLst>
              <a:ext uri="{FF2B5EF4-FFF2-40B4-BE49-F238E27FC236}">
                <a16:creationId xmlns:a16="http://schemas.microsoft.com/office/drawing/2014/main" id="{DE2C5BA7-3324-4AB8-A7FD-904140C89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5836" y="2649886"/>
            <a:ext cx="1200328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2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해양, 실외, 자연이(가) 표시된 사진&#10;&#10;자동 생성된 설명">
            <a:extLst>
              <a:ext uri="{FF2B5EF4-FFF2-40B4-BE49-F238E27FC236}">
                <a16:creationId xmlns:a16="http://schemas.microsoft.com/office/drawing/2014/main" id="{381F6490-137C-46E9-AC9C-8A5CEB62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99" y="0"/>
            <a:ext cx="12201392" cy="6863283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3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</a:t>
              </a:r>
              <a:r>
                <a:rPr kumimoji="1" lang="en-US" altLang="ko-KR" sz="4000" dirty="0">
                  <a:latin typeface="Cooper Black" panose="0208090404030B020404" pitchFamily="18" charset="0"/>
                </a:rPr>
                <a:t>2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4468151" y="3296183"/>
              <a:ext cx="3326334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구조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0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</a:t>
            </a:r>
            <a:r>
              <a:rPr kumimoji="1"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8D7C76-C035-2306-3BE2-DC78AE59EC90}"/>
              </a:ext>
            </a:extLst>
          </p:cNvPr>
          <p:cNvSpPr/>
          <p:nvPr/>
        </p:nvSpPr>
        <p:spPr>
          <a:xfrm>
            <a:off x="4906687" y="1998705"/>
            <a:ext cx="2083810" cy="3886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EndTry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3B12B5-DA05-9D73-64A2-A55BBB940EC8}"/>
              </a:ext>
            </a:extLst>
          </p:cNvPr>
          <p:cNvSpPr/>
          <p:nvPr/>
        </p:nvSpPr>
        <p:spPr>
          <a:xfrm>
            <a:off x="4662853" y="2670720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HOME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8894A0-A210-8891-6353-F02D285271A0}"/>
              </a:ext>
            </a:extLst>
          </p:cNvPr>
          <p:cNvSpPr/>
          <p:nvPr/>
        </p:nvSpPr>
        <p:spPr>
          <a:xfrm>
            <a:off x="6085720" y="2670720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상세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E6B49-50A4-D236-E1B6-D773417B250E}"/>
              </a:ext>
            </a:extLst>
          </p:cNvPr>
          <p:cNvSpPr/>
          <p:nvPr/>
        </p:nvSpPr>
        <p:spPr>
          <a:xfrm>
            <a:off x="1782794" y="2670720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in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BA370-1D5A-562D-DB4E-456C4E9EBC99}"/>
              </a:ext>
            </a:extLst>
          </p:cNvPr>
          <p:cNvSpPr/>
          <p:nvPr/>
        </p:nvSpPr>
        <p:spPr>
          <a:xfrm>
            <a:off x="3205392" y="2660349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Profile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53B882-6499-33FE-FD39-D59315C0A9AE}"/>
              </a:ext>
            </a:extLst>
          </p:cNvPr>
          <p:cNvSpPr/>
          <p:nvPr/>
        </p:nvSpPr>
        <p:spPr>
          <a:xfrm>
            <a:off x="4662853" y="3135116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메뉴이동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F8A955-648E-7F43-C9CB-7088C1E49165}"/>
              </a:ext>
            </a:extLst>
          </p:cNvPr>
          <p:cNvSpPr/>
          <p:nvPr/>
        </p:nvSpPr>
        <p:spPr>
          <a:xfrm>
            <a:off x="4662853" y="3596332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카드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B5E69D-CEDE-C51B-BF31-45E87DE55D07}"/>
              </a:ext>
            </a:extLst>
          </p:cNvPr>
          <p:cNvSpPr/>
          <p:nvPr/>
        </p:nvSpPr>
        <p:spPr>
          <a:xfrm>
            <a:off x="4662853" y="4049293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325C43-84DC-237E-F802-9991ED78AACA}"/>
              </a:ext>
            </a:extLst>
          </p:cNvPr>
          <p:cNvSpPr/>
          <p:nvPr/>
        </p:nvSpPr>
        <p:spPr>
          <a:xfrm>
            <a:off x="4662853" y="4490826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컨텐츠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D10685-7CFE-31B4-003A-48B6216755BA}"/>
              </a:ext>
            </a:extLst>
          </p:cNvPr>
          <p:cNvSpPr/>
          <p:nvPr/>
        </p:nvSpPr>
        <p:spPr>
          <a:xfrm>
            <a:off x="6084062" y="3582975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예약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C602BF-3ADC-1CDE-4641-DDCA02397378}"/>
              </a:ext>
            </a:extLst>
          </p:cNvPr>
          <p:cNvSpPr/>
          <p:nvPr/>
        </p:nvSpPr>
        <p:spPr>
          <a:xfrm>
            <a:off x="6084062" y="4044189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예약 취소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0305D0-8B0C-2E69-9D96-1D98380AD024}"/>
              </a:ext>
            </a:extLst>
          </p:cNvPr>
          <p:cNvSpPr/>
          <p:nvPr/>
        </p:nvSpPr>
        <p:spPr>
          <a:xfrm>
            <a:off x="3205392" y="3124745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B3450E-7888-C88C-562D-E994C3C7514E}"/>
              </a:ext>
            </a:extLst>
          </p:cNvPr>
          <p:cNvSpPr/>
          <p:nvPr/>
        </p:nvSpPr>
        <p:spPr>
          <a:xfrm>
            <a:off x="1776901" y="3135116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E1C2F6-3D82-C56E-2DC1-B5FA92768125}"/>
              </a:ext>
            </a:extLst>
          </p:cNvPr>
          <p:cNvSpPr/>
          <p:nvPr/>
        </p:nvSpPr>
        <p:spPr>
          <a:xfrm>
            <a:off x="1772030" y="3596330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C8A5DB-E600-2E14-19B8-631507EC0F93}"/>
              </a:ext>
            </a:extLst>
          </p:cNvPr>
          <p:cNvSpPr/>
          <p:nvPr/>
        </p:nvSpPr>
        <p:spPr>
          <a:xfrm>
            <a:off x="4662853" y="4932359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 Info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BFD85-34C0-27C6-94EB-47AB19CC22F4}"/>
              </a:ext>
            </a:extLst>
          </p:cNvPr>
          <p:cNvSpPr/>
          <p:nvPr/>
        </p:nvSpPr>
        <p:spPr>
          <a:xfrm>
            <a:off x="6084062" y="4497152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후기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2C03D7-AF8B-2A90-7A76-E288EEB49EA9}"/>
              </a:ext>
            </a:extLst>
          </p:cNvPr>
          <p:cNvSpPr/>
          <p:nvPr/>
        </p:nvSpPr>
        <p:spPr>
          <a:xfrm>
            <a:off x="3203578" y="3596330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한 목록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F23B85-2F8C-7048-5C18-9071FEA00D39}"/>
              </a:ext>
            </a:extLst>
          </p:cNvPr>
          <p:cNvSpPr/>
          <p:nvPr/>
        </p:nvSpPr>
        <p:spPr>
          <a:xfrm>
            <a:off x="3203578" y="4049293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예약한 목록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1E6C5D-8E9B-1794-544D-B1F26C3157C8}"/>
              </a:ext>
            </a:extLst>
          </p:cNvPr>
          <p:cNvSpPr/>
          <p:nvPr/>
        </p:nvSpPr>
        <p:spPr>
          <a:xfrm>
            <a:off x="3203578" y="4494533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 히스토리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A46FE2-1173-76A9-56B5-47615D1F7123}"/>
              </a:ext>
            </a:extLst>
          </p:cNvPr>
          <p:cNvSpPr/>
          <p:nvPr/>
        </p:nvSpPr>
        <p:spPr>
          <a:xfrm>
            <a:off x="7577534" y="2670720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예약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284E7-7ED0-E589-0EF6-0F171C8F8F60}"/>
              </a:ext>
            </a:extLst>
          </p:cNvPr>
          <p:cNvSpPr/>
          <p:nvPr/>
        </p:nvSpPr>
        <p:spPr>
          <a:xfrm>
            <a:off x="7577256" y="3135116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33C2C49-EF39-D40E-CEE9-7D271ACB82BD}"/>
              </a:ext>
            </a:extLst>
          </p:cNvPr>
          <p:cNvSpPr/>
          <p:nvPr/>
        </p:nvSpPr>
        <p:spPr>
          <a:xfrm>
            <a:off x="7577256" y="3596330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0FFF6C-17C3-4CF9-9CAE-B788A84158FA}"/>
              </a:ext>
            </a:extLst>
          </p:cNvPr>
          <p:cNvSpPr/>
          <p:nvPr/>
        </p:nvSpPr>
        <p:spPr>
          <a:xfrm>
            <a:off x="7577256" y="4053431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예약 확정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F8F4A7-77CF-41B0-B9DF-966D7E482028}"/>
              </a:ext>
            </a:extLst>
          </p:cNvPr>
          <p:cNvSpPr/>
          <p:nvPr/>
        </p:nvSpPr>
        <p:spPr>
          <a:xfrm>
            <a:off x="9069348" y="2654907"/>
            <a:ext cx="1188000" cy="360000"/>
          </a:xfrm>
          <a:prstGeom prst="rect">
            <a:avLst/>
          </a:prstGeom>
          <a:solidFill>
            <a:srgbClr val="F5F5F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C44B2-BDD5-1D84-189B-7204CEFE61AA}"/>
              </a:ext>
            </a:extLst>
          </p:cNvPr>
          <p:cNvSpPr/>
          <p:nvPr/>
        </p:nvSpPr>
        <p:spPr>
          <a:xfrm>
            <a:off x="9069348" y="3135116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종류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79D4E9-C592-DA68-92C2-6729EFCB382C}"/>
              </a:ext>
            </a:extLst>
          </p:cNvPr>
          <p:cNvSpPr/>
          <p:nvPr/>
        </p:nvSpPr>
        <p:spPr>
          <a:xfrm>
            <a:off x="9069348" y="3588188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8232A0-D0CB-AD9E-9703-4286F5DB06FF}"/>
              </a:ext>
            </a:extLst>
          </p:cNvPr>
          <p:cNvSpPr/>
          <p:nvPr/>
        </p:nvSpPr>
        <p:spPr>
          <a:xfrm>
            <a:off x="6084062" y="3121761"/>
            <a:ext cx="1188000" cy="360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4042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폴더 구조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2C872-1F1D-B7AD-F3C8-13C3D80C46CE}"/>
              </a:ext>
            </a:extLst>
          </p:cNvPr>
          <p:cNvSpPr txBox="1"/>
          <p:nvPr/>
        </p:nvSpPr>
        <p:spPr>
          <a:xfrm>
            <a:off x="778147" y="2434395"/>
            <a:ext cx="51185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400" dirty="0"/>
              <a:t>폴더</a:t>
            </a:r>
            <a:r>
              <a:rPr lang="ko-KR" altLang="en-US" sz="1400" dirty="0"/>
              <a:t> 구조를 체계적으로 세분화하여 관리하여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추후 수정사항 반영</a:t>
            </a:r>
            <a:r>
              <a:rPr lang="en-US" altLang="ko-KR" sz="1400" dirty="0"/>
              <a:t>,</a:t>
            </a:r>
            <a:r>
              <a:rPr lang="ko-KR" altLang="en-US" sz="1400" dirty="0"/>
              <a:t> 수정 및 </a:t>
            </a:r>
            <a:r>
              <a:rPr lang="ko-KR" altLang="en-US" sz="1400" dirty="0" err="1"/>
              <a:t>리팩토링</a:t>
            </a:r>
            <a:r>
              <a:rPr lang="ko-KR" altLang="en-US" sz="1400" dirty="0"/>
              <a:t> 시에 유리할 수 있게 설계 하였음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Icon: </a:t>
            </a:r>
            <a:r>
              <a:rPr lang="ko-KR" altLang="en-US" sz="1400" dirty="0"/>
              <a:t>서비스에서 필요한 아이콘들을 모아두는 폴더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Images: </a:t>
            </a:r>
            <a:r>
              <a:rPr lang="ko-KR" altLang="en-US" sz="1400" dirty="0"/>
              <a:t>서비스에 필요한 이미지들을 저장해두는 폴더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Src</a:t>
            </a:r>
            <a:r>
              <a:rPr lang="en-US" altLang="ko-KR" sz="1400" dirty="0"/>
              <a:t> – pages: </a:t>
            </a:r>
            <a:r>
              <a:rPr lang="ko-KR" altLang="en-US" sz="1400" dirty="0"/>
              <a:t>실제 유저들이 볼 수 있는 페이지인 </a:t>
            </a:r>
            <a:r>
              <a:rPr lang="en-US" altLang="ko-KR" sz="1400" dirty="0"/>
              <a:t>html </a:t>
            </a:r>
            <a:r>
              <a:rPr lang="ko-KR" altLang="en-US" sz="1400" dirty="0"/>
              <a:t>문서를 모아두는 폴더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Styles: html</a:t>
            </a:r>
            <a:r>
              <a:rPr lang="ko-KR" altLang="en-US" sz="1400" dirty="0"/>
              <a:t>에 필요한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문서를 모아두는 폴더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Js</a:t>
            </a:r>
            <a:r>
              <a:rPr lang="en-US" altLang="ko-KR" sz="1400" dirty="0"/>
              <a:t>: </a:t>
            </a:r>
            <a:r>
              <a:rPr lang="ko-KR" altLang="en-US" sz="1400" dirty="0"/>
              <a:t>페이지 구현이 필요한 스크립트 문서를 모아두는 폴더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kumimoji="1" lang="ko-Kore-KR" altLang="en-US" sz="14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BBFF3AB-75EE-E681-9B09-B9994448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76" y="1836245"/>
            <a:ext cx="3530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584</Words>
  <Application>Microsoft Macintosh PowerPoint</Application>
  <PresentationFormat>와이드스크린</PresentationFormat>
  <Paragraphs>110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나눔바른고딕</vt:lpstr>
      <vt:lpstr>나눔스퀘어 Bold</vt:lpstr>
      <vt:lpstr>나눔스퀘어 ExtraBold</vt:lpstr>
      <vt:lpstr>Meiryo UI</vt:lpstr>
      <vt:lpstr>NanumGothic</vt:lpstr>
      <vt:lpstr>Arial</vt:lpstr>
      <vt:lpstr>Cooper Black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최시운</cp:lastModifiedBy>
  <cp:revision>30</cp:revision>
  <dcterms:created xsi:type="dcterms:W3CDTF">2019-05-15T05:41:07Z</dcterms:created>
  <dcterms:modified xsi:type="dcterms:W3CDTF">2022-06-12T15:23:17Z</dcterms:modified>
</cp:coreProperties>
</file>